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277" r:id="rId3"/>
    <p:sldId id="278" r:id="rId4"/>
    <p:sldId id="259" r:id="rId5"/>
    <p:sldId id="257" r:id="rId6"/>
    <p:sldId id="262" r:id="rId7"/>
    <p:sldId id="263" r:id="rId8"/>
    <p:sldId id="287" r:id="rId9"/>
    <p:sldId id="293" r:id="rId10"/>
    <p:sldId id="286" r:id="rId11"/>
    <p:sldId id="289" r:id="rId12"/>
    <p:sldId id="290" r:id="rId13"/>
    <p:sldId id="291" r:id="rId14"/>
    <p:sldId id="292" r:id="rId15"/>
    <p:sldId id="279" r:id="rId16"/>
    <p:sldId id="288" r:id="rId17"/>
    <p:sldId id="294" r:id="rId18"/>
    <p:sldId id="295" r:id="rId19"/>
    <p:sldId id="297" r:id="rId20"/>
    <p:sldId id="296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40193-28FB-4F9F-B8C9-9492890C8B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1C535-65EA-47E0-8E82-BF036534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6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D0AE5A-DA3E-8443-8469-BCD15B8E4C23}" type="slidenum">
              <a:rPr lang="en-US" altLang="x-none">
                <a:latin typeface="Calibri" charset="0"/>
              </a:rPr>
              <a:pPr eaLnBrk="1" hangingPunct="1"/>
              <a:t>1</a:t>
            </a:fld>
            <a:endParaRPr lang="en-US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95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5A27C-70C0-477D-9320-F48884BCB7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2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5A27C-70C0-477D-9320-F48884BCB7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7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B3B8B-BE5C-4E25-A38A-07EF81A352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3C17E-DFFA-4759-BE00-A7D89D2A23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B868E-BECD-4DCA-9083-7ABB36F47A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5A27C-70C0-477D-9320-F48884BCB7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5A27C-70C0-477D-9320-F48884BCB7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5A27C-70C0-477D-9320-F48884BCB7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6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5A27C-70C0-477D-9320-F48884BCB7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8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5A27C-70C0-477D-9320-F48884BCB7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6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7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0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9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0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78CA-28D6-4C94-908C-9CB5FCE8CA0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E1AF-16AF-4D7F-903D-B74A9133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32766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bg1"/>
                </a:solidFill>
              </a:rPr>
              <a:t>Alcoholic Beverage Classes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Distilled Spirits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"/>
            <a:ext cx="3962515" cy="16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7260-7165-4D11-B9CF-8498C49C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Highlands Speyside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7F6086-2E08-4CF9-80B7-50AB18C2F5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37092"/>
            <a:ext cx="5181600" cy="317113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F9993-9D36-4D4B-8B71-612A0B901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343400"/>
            <a:ext cx="8229600" cy="2514600"/>
          </a:xfrm>
        </p:spPr>
        <p:txBody>
          <a:bodyPr/>
          <a:lstStyle/>
          <a:p>
            <a:r>
              <a:rPr lang="en-US" dirty="0"/>
              <a:t>Highest concentration of distilleries because of high concentration of natural springs with great water</a:t>
            </a:r>
          </a:p>
          <a:p>
            <a:r>
              <a:rPr lang="en-US" dirty="0"/>
              <a:t>Two styles</a:t>
            </a:r>
          </a:p>
          <a:p>
            <a:r>
              <a:rPr lang="en-US" dirty="0"/>
              <a:t>Light, grassy, low oak, before dinner, like </a:t>
            </a:r>
            <a:r>
              <a:rPr lang="en-US" dirty="0" err="1"/>
              <a:t>Glenlivet</a:t>
            </a:r>
            <a:endParaRPr lang="en-US" dirty="0"/>
          </a:p>
          <a:p>
            <a:r>
              <a:rPr lang="en-US" dirty="0"/>
              <a:t>Heavy oak, sweet, with dinner, like </a:t>
            </a:r>
            <a:r>
              <a:rPr lang="en-US" dirty="0" err="1"/>
              <a:t>Macallan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1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785F-6BBD-49BC-9234-4B6491D9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Highlands </a:t>
            </a:r>
            <a:r>
              <a:rPr lang="en-US" dirty="0" err="1"/>
              <a:t>Perthshire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656FC-990A-4E38-AF20-1F2F3650F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46238"/>
            <a:ext cx="4038600" cy="4525963"/>
          </a:xfrm>
        </p:spPr>
        <p:txBody>
          <a:bodyPr/>
          <a:lstStyle/>
          <a:p>
            <a:r>
              <a:rPr lang="en-US" dirty="0" err="1"/>
              <a:t>Aberfeldy</a:t>
            </a:r>
            <a:endParaRPr lang="en-US" dirty="0"/>
          </a:p>
          <a:p>
            <a:r>
              <a:rPr lang="en-US" dirty="0" err="1"/>
              <a:t>Edradour</a:t>
            </a:r>
            <a:endParaRPr lang="en-US" dirty="0"/>
          </a:p>
          <a:p>
            <a:r>
              <a:rPr lang="en-US" dirty="0"/>
              <a:t>Blair Athol</a:t>
            </a:r>
          </a:p>
          <a:p>
            <a:r>
              <a:rPr lang="en-US" dirty="0"/>
              <a:t>Deanston</a:t>
            </a:r>
          </a:p>
          <a:p>
            <a:r>
              <a:rPr lang="en-US" dirty="0" err="1"/>
              <a:t>Tullibardine</a:t>
            </a:r>
            <a:endParaRPr lang="en-US" dirty="0"/>
          </a:p>
          <a:p>
            <a:r>
              <a:rPr lang="en-US" dirty="0" err="1"/>
              <a:t>Glenturret</a:t>
            </a:r>
            <a:endParaRPr lang="en-US" dirty="0"/>
          </a:p>
          <a:p>
            <a:r>
              <a:rPr lang="en-US" dirty="0" err="1"/>
              <a:t>Strathern</a:t>
            </a:r>
            <a:endParaRPr lang="en-US" dirty="0"/>
          </a:p>
          <a:p>
            <a:r>
              <a:rPr lang="en-US" dirty="0" err="1"/>
              <a:t>Dalwhinne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1D9A0-3976-4395-96EF-641DD6CCC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15603" b="7785"/>
          <a:stretch/>
        </p:blipFill>
        <p:spPr>
          <a:xfrm>
            <a:off x="2267339" y="1752600"/>
            <a:ext cx="687666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9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785F-6BBD-49BC-9234-4B6491D9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Highlands Northern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656FC-990A-4E38-AF20-1F2F3650F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46238"/>
            <a:ext cx="2267339" cy="5211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Pulteney</a:t>
            </a:r>
          </a:p>
          <a:p>
            <a:r>
              <a:rPr lang="en-US" dirty="0"/>
              <a:t>Brora</a:t>
            </a:r>
          </a:p>
          <a:p>
            <a:r>
              <a:rPr lang="en-US" dirty="0" err="1"/>
              <a:t>Clynelish</a:t>
            </a:r>
            <a:endParaRPr lang="en-US" dirty="0"/>
          </a:p>
          <a:p>
            <a:r>
              <a:rPr lang="en-US" dirty="0" err="1"/>
              <a:t>Balblair</a:t>
            </a:r>
            <a:endParaRPr lang="en-US" dirty="0"/>
          </a:p>
          <a:p>
            <a:r>
              <a:rPr lang="en-US" dirty="0" err="1"/>
              <a:t>Glemorangie</a:t>
            </a:r>
            <a:endParaRPr lang="en-US" dirty="0"/>
          </a:p>
          <a:p>
            <a:r>
              <a:rPr lang="en-US" dirty="0" err="1"/>
              <a:t>Dalmore</a:t>
            </a:r>
            <a:endParaRPr lang="en-US" dirty="0"/>
          </a:p>
          <a:p>
            <a:r>
              <a:rPr lang="en-US" dirty="0" err="1"/>
              <a:t>Invergordon</a:t>
            </a:r>
            <a:endParaRPr lang="en-US" dirty="0"/>
          </a:p>
          <a:p>
            <a:r>
              <a:rPr lang="en-US" dirty="0"/>
              <a:t>Ben </a:t>
            </a:r>
            <a:r>
              <a:rPr lang="en-US" dirty="0" err="1"/>
              <a:t>Wyvris</a:t>
            </a:r>
            <a:endParaRPr lang="en-US" dirty="0"/>
          </a:p>
          <a:p>
            <a:r>
              <a:rPr lang="en-US" dirty="0" err="1"/>
              <a:t>Teaninich</a:t>
            </a:r>
            <a:endParaRPr lang="en-US" dirty="0"/>
          </a:p>
          <a:p>
            <a:r>
              <a:rPr lang="en-US" dirty="0"/>
              <a:t>Loch Ewe</a:t>
            </a:r>
          </a:p>
          <a:p>
            <a:pPr marL="0" indent="0">
              <a:buNone/>
            </a:pPr>
            <a:r>
              <a:rPr lang="en-US" dirty="0"/>
              <a:t>(far west not pictured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586DB-330F-4B81-BF0C-6B0A9B1C2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00" t="16235" b="6221"/>
          <a:stretch/>
        </p:blipFill>
        <p:spPr>
          <a:xfrm>
            <a:off x="2523620" y="1646238"/>
            <a:ext cx="6620380" cy="5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785F-6BBD-49BC-9234-4B6491D9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21708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Inside the Highlands Islands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656FC-990A-4E38-AF20-1F2F3650F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46238"/>
            <a:ext cx="2267339" cy="52117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Orkney</a:t>
            </a:r>
          </a:p>
          <a:p>
            <a:r>
              <a:rPr lang="en-US" dirty="0"/>
              <a:t>Highland Park</a:t>
            </a:r>
          </a:p>
          <a:p>
            <a:r>
              <a:rPr lang="en-US" dirty="0"/>
              <a:t>Scapa</a:t>
            </a:r>
          </a:p>
          <a:p>
            <a:pPr marL="0" indent="0">
              <a:buNone/>
            </a:pPr>
            <a:r>
              <a:rPr lang="en-US" dirty="0"/>
              <a:t>Lewis</a:t>
            </a:r>
          </a:p>
          <a:p>
            <a:r>
              <a:rPr lang="en-US" dirty="0" err="1"/>
              <a:t>Abhainn</a:t>
            </a:r>
            <a:r>
              <a:rPr lang="en-US" dirty="0"/>
              <a:t> </a:t>
            </a:r>
            <a:r>
              <a:rPr lang="en-US" dirty="0" err="1"/>
              <a:t>Dearg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Skye</a:t>
            </a:r>
          </a:p>
          <a:p>
            <a:r>
              <a:rPr lang="en-US" dirty="0" err="1"/>
              <a:t>Talisker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Mull</a:t>
            </a:r>
          </a:p>
          <a:p>
            <a:r>
              <a:rPr lang="en-US" dirty="0" err="1"/>
              <a:t>Tobermory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Jura</a:t>
            </a:r>
          </a:p>
          <a:p>
            <a:r>
              <a:rPr lang="en-US" dirty="0"/>
              <a:t>Jura</a:t>
            </a:r>
          </a:p>
          <a:p>
            <a:pPr marL="0" indent="0">
              <a:buNone/>
            </a:pPr>
            <a:r>
              <a:rPr lang="en-US" dirty="0"/>
              <a:t>Arran</a:t>
            </a:r>
          </a:p>
          <a:p>
            <a:r>
              <a:rPr lang="en-US" dirty="0"/>
              <a:t>Arran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729A4-741B-4368-93E0-A7D931BD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08" y="0"/>
            <a:ext cx="4804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1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B7AB-D924-4037-8549-57B372FC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Islay the Island of Peat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E9AF4B-6D00-4578-B396-35FECE4C18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3326"/>
            <a:ext cx="5275397" cy="564467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1EC84-9B89-450F-B5D1-D919AC87D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213326"/>
            <a:ext cx="4038600" cy="56446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Highest concentration of distilleries outside of Speyside</a:t>
            </a:r>
          </a:p>
          <a:p>
            <a:r>
              <a:rPr lang="en-US" dirty="0"/>
              <a:t>Ardbeg</a:t>
            </a:r>
          </a:p>
          <a:p>
            <a:r>
              <a:rPr lang="en-US" dirty="0" err="1"/>
              <a:t>Bowmore</a:t>
            </a:r>
            <a:endParaRPr lang="en-US" dirty="0"/>
          </a:p>
          <a:p>
            <a:r>
              <a:rPr lang="en-US" dirty="0" err="1"/>
              <a:t>Bruichladdich</a:t>
            </a:r>
            <a:endParaRPr lang="en-US" dirty="0"/>
          </a:p>
          <a:p>
            <a:r>
              <a:rPr lang="en-US" dirty="0" err="1"/>
              <a:t>Bunnahabhain</a:t>
            </a:r>
            <a:endParaRPr lang="en-US" dirty="0"/>
          </a:p>
          <a:p>
            <a:r>
              <a:rPr lang="en-US" dirty="0" err="1"/>
              <a:t>Caol</a:t>
            </a:r>
            <a:r>
              <a:rPr lang="en-US" dirty="0"/>
              <a:t> Ila</a:t>
            </a:r>
          </a:p>
          <a:p>
            <a:r>
              <a:rPr lang="en-US" dirty="0"/>
              <a:t>Lagavulin</a:t>
            </a:r>
          </a:p>
          <a:p>
            <a:r>
              <a:rPr lang="en-US" dirty="0"/>
              <a:t>Laphroaig</a:t>
            </a:r>
          </a:p>
          <a:p>
            <a:r>
              <a:rPr lang="en-US" dirty="0"/>
              <a:t>Port Ellen - Ghost</a:t>
            </a:r>
          </a:p>
          <a:p>
            <a:r>
              <a:rPr lang="en-US" dirty="0"/>
              <a:t>Port Charlotte</a:t>
            </a:r>
          </a:p>
          <a:p>
            <a:r>
              <a:rPr lang="en-US" dirty="0" err="1"/>
              <a:t>Gartbreck</a:t>
            </a:r>
            <a:r>
              <a:rPr lang="en-US" dirty="0"/>
              <a:t> – Starts 2017</a:t>
            </a:r>
          </a:p>
          <a:p>
            <a:r>
              <a:rPr lang="en-US" dirty="0" err="1"/>
              <a:t>Kilchoman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9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Peat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69279"/>
            <a:ext cx="5111750" cy="34606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Peat is a compacted grass that can be burned for fuel.  It was traditionally used in the malting rooms so the grains would have a very smoky flavor which would get into the whiskey.  Because peat was used by the island distilleries, those brands are actually known for that smoky flavor.</a:t>
            </a:r>
          </a:p>
        </p:txBody>
      </p:sp>
    </p:spTree>
    <p:extLst>
      <p:ext uri="{BB962C8B-B14F-4D97-AF65-F5344CB8AC3E}">
        <p14:creationId xmlns:p14="http://schemas.microsoft.com/office/powerpoint/2010/main" val="160561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Single Malt Scotch Whisky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Must come from only one Distillery</a:t>
            </a:r>
          </a:p>
          <a:p>
            <a:pPr eaLnBrk="1" hangingPunct="1"/>
            <a:r>
              <a:rPr lang="en-US" dirty="0"/>
              <a:t>Minimum 3 years aging</a:t>
            </a:r>
          </a:p>
          <a:p>
            <a:pPr eaLnBrk="1" hangingPunct="1"/>
            <a:r>
              <a:rPr lang="en-US" dirty="0"/>
              <a:t>Pot Distilled</a:t>
            </a:r>
          </a:p>
          <a:p>
            <a:pPr eaLnBrk="1" hangingPunct="1"/>
            <a:r>
              <a:rPr lang="en-US" dirty="0"/>
              <a:t>Maximum distillation 65%</a:t>
            </a:r>
          </a:p>
          <a:p>
            <a:pPr eaLnBrk="1" hangingPunct="1"/>
            <a:r>
              <a:rPr lang="en-US" dirty="0"/>
              <a:t>Only made from Barley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584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85" y="1744663"/>
            <a:ext cx="3692829" cy="4238625"/>
          </a:xfrm>
        </p:spPr>
      </p:pic>
    </p:spTree>
    <p:extLst>
      <p:ext uri="{BB962C8B-B14F-4D97-AF65-F5344CB8AC3E}">
        <p14:creationId xmlns:p14="http://schemas.microsoft.com/office/powerpoint/2010/main" val="296540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Single Malt Scotch Whisky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Must come from only one Distillery</a:t>
            </a:r>
          </a:p>
          <a:p>
            <a:pPr eaLnBrk="1" hangingPunct="1"/>
            <a:r>
              <a:rPr lang="en-US" dirty="0"/>
              <a:t>Minimum 3 years aging</a:t>
            </a:r>
          </a:p>
          <a:p>
            <a:pPr eaLnBrk="1" hangingPunct="1"/>
            <a:r>
              <a:rPr lang="en-US" dirty="0"/>
              <a:t>Pot Distilled</a:t>
            </a:r>
          </a:p>
          <a:p>
            <a:pPr eaLnBrk="1" hangingPunct="1"/>
            <a:r>
              <a:rPr lang="en-US" dirty="0"/>
              <a:t>Maximum distillation 65%</a:t>
            </a:r>
          </a:p>
          <a:p>
            <a:pPr eaLnBrk="1" hangingPunct="1"/>
            <a:r>
              <a:rPr lang="en-US" dirty="0"/>
              <a:t>Only made from Barley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584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85" y="1744663"/>
            <a:ext cx="3692829" cy="4238625"/>
          </a:xfrm>
        </p:spPr>
      </p:pic>
    </p:spTree>
    <p:extLst>
      <p:ext uri="{BB962C8B-B14F-4D97-AF65-F5344CB8AC3E}">
        <p14:creationId xmlns:p14="http://schemas.microsoft.com/office/powerpoint/2010/main" val="17577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Vatted</a:t>
            </a:r>
            <a:r>
              <a:rPr lang="en-US" dirty="0"/>
              <a:t> Malt Scotch Whisky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57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Exactly the same as Single Malt but is a blend of single malts from multiple distilleries</a:t>
            </a:r>
          </a:p>
          <a:p>
            <a:pPr eaLnBrk="1" hangingPunct="1"/>
            <a:r>
              <a:rPr lang="en-US" dirty="0"/>
              <a:t>Name cannot be bottled after 2009 </a:t>
            </a:r>
          </a:p>
          <a:p>
            <a:pPr eaLnBrk="1" hangingPunct="1"/>
            <a:r>
              <a:rPr lang="en-US" dirty="0"/>
              <a:t>Now must be botted as Blended Malt</a:t>
            </a:r>
          </a:p>
          <a:p>
            <a:pPr eaLnBrk="1" hangingPunct="1"/>
            <a:r>
              <a:rPr lang="en-US" dirty="0"/>
              <a:t>The rarest of all scotch</a:t>
            </a:r>
          </a:p>
          <a:p>
            <a:pPr eaLnBrk="1" hangingPunct="1"/>
            <a:r>
              <a:rPr lang="en-US" dirty="0"/>
              <a:t>Now only produced by independent bottlers</a:t>
            </a:r>
          </a:p>
          <a:p>
            <a:pPr eaLnBrk="1" hangingPunct="1"/>
            <a:r>
              <a:rPr lang="en-US" dirty="0"/>
              <a:t>Johnnie Walker Green is rumored to be a </a:t>
            </a:r>
            <a:r>
              <a:rPr lang="en-US" dirty="0" err="1"/>
              <a:t>vatted</a:t>
            </a:r>
            <a:r>
              <a:rPr lang="en-US" dirty="0"/>
              <a:t> malt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584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63" y="1600200"/>
            <a:ext cx="3692829" cy="4238625"/>
          </a:xfrm>
        </p:spPr>
      </p:pic>
    </p:spTree>
    <p:extLst>
      <p:ext uri="{BB962C8B-B14F-4D97-AF65-F5344CB8AC3E}">
        <p14:creationId xmlns:p14="http://schemas.microsoft.com/office/powerpoint/2010/main" val="106256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Blended Scotch Whisky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578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Can be column or pot distilled</a:t>
            </a:r>
          </a:p>
          <a:p>
            <a:pPr eaLnBrk="1" hangingPunct="1"/>
            <a:r>
              <a:rPr lang="en-US" dirty="0"/>
              <a:t>Barley, wheat, rye or corn</a:t>
            </a:r>
          </a:p>
          <a:p>
            <a:pPr eaLnBrk="1" hangingPunct="1"/>
            <a:r>
              <a:rPr lang="en-US" dirty="0"/>
              <a:t>Must be aged 2 years in wood</a:t>
            </a:r>
          </a:p>
          <a:p>
            <a:pPr eaLnBrk="1" hangingPunct="1"/>
            <a:r>
              <a:rPr lang="en-US" dirty="0"/>
              <a:t>Must be bottled in Scotland</a:t>
            </a:r>
          </a:p>
          <a:p>
            <a:pPr eaLnBrk="1" hangingPunct="1"/>
            <a:r>
              <a:rPr lang="en-US" dirty="0"/>
              <a:t>Cannot be aged at more than 65%</a:t>
            </a:r>
          </a:p>
          <a:p>
            <a:pPr eaLnBrk="1" hangingPunct="1"/>
            <a:endParaRPr lang="en-US" dirty="0"/>
          </a:p>
        </p:txBody>
      </p:sp>
      <p:pic>
        <p:nvPicPr>
          <p:cNvPr id="3584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63" y="1600200"/>
            <a:ext cx="3692829" cy="4238625"/>
          </a:xfrm>
        </p:spPr>
      </p:pic>
    </p:spTree>
    <p:extLst>
      <p:ext uri="{BB962C8B-B14F-4D97-AF65-F5344CB8AC3E}">
        <p14:creationId xmlns:p14="http://schemas.microsoft.com/office/powerpoint/2010/main" val="193207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Spirits all start out in two 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Wines</a:t>
            </a:r>
          </a:p>
          <a:p>
            <a:pPr algn="ctr"/>
            <a:r>
              <a:rPr lang="en-US" dirty="0"/>
              <a:t>12-14% Alcohol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Beers</a:t>
            </a:r>
          </a:p>
          <a:p>
            <a:pPr algn="ctr"/>
            <a:r>
              <a:rPr lang="en-US" dirty="0"/>
              <a:t>4-10% Alcohol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sp>
        <p:nvSpPr>
          <p:cNvPr id="11" name="TextBox 10"/>
          <p:cNvSpPr txBox="1"/>
          <p:nvPr/>
        </p:nvSpPr>
        <p:spPr>
          <a:xfrm>
            <a:off x="55626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Whisky and Scotch</a:t>
            </a:r>
          </a:p>
        </p:txBody>
      </p:sp>
    </p:spTree>
    <p:extLst>
      <p:ext uri="{BB962C8B-B14F-4D97-AF65-F5344CB8AC3E}">
        <p14:creationId xmlns:p14="http://schemas.microsoft.com/office/powerpoint/2010/main" val="1993838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Single Grain Scotch Whisky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57800" cy="5257800"/>
          </a:xfrm>
        </p:spPr>
        <p:txBody>
          <a:bodyPr>
            <a:normAutofit/>
          </a:bodyPr>
          <a:lstStyle/>
          <a:p>
            <a:r>
              <a:rPr lang="en-US" dirty="0"/>
              <a:t>Can be column or pot distilled but usually column or three times pot distilled</a:t>
            </a:r>
          </a:p>
          <a:p>
            <a:r>
              <a:rPr lang="en-US" dirty="0"/>
              <a:t>Barley, wheat, rye or corn</a:t>
            </a:r>
          </a:p>
          <a:p>
            <a:r>
              <a:rPr lang="en-US" dirty="0"/>
              <a:t>One grain must make up 80% or more of the mash</a:t>
            </a:r>
          </a:p>
          <a:p>
            <a:r>
              <a:rPr lang="en-US" dirty="0"/>
              <a:t>Must be aged 2 years in wood</a:t>
            </a:r>
          </a:p>
          <a:p>
            <a:r>
              <a:rPr lang="en-US" dirty="0"/>
              <a:t>Must be bottled in Scotland</a:t>
            </a:r>
          </a:p>
          <a:p>
            <a:r>
              <a:rPr lang="en-US" dirty="0"/>
              <a:t>Cannot be aged at more than 65%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584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63" y="1600200"/>
            <a:ext cx="3692829" cy="4238625"/>
          </a:xfrm>
        </p:spPr>
      </p:pic>
    </p:spTree>
    <p:extLst>
      <p:ext uri="{BB962C8B-B14F-4D97-AF65-F5344CB8AC3E}">
        <p14:creationId xmlns:p14="http://schemas.microsoft.com/office/powerpoint/2010/main" val="410350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Study</a:t>
            </a:r>
            <a:br>
              <a:rPr lang="en-US" dirty="0"/>
            </a:br>
            <a:r>
              <a:rPr lang="en-US" dirty="0"/>
              <a:t>BarSmarts.com – Online and live bartender certifications.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002" y="1981200"/>
            <a:ext cx="77339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2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52"/>
            <a:ext cx="8229600" cy="2067951"/>
          </a:xfrm>
        </p:spPr>
        <p:txBody>
          <a:bodyPr>
            <a:normAutofit fontScale="90000"/>
          </a:bodyPr>
          <a:lstStyle/>
          <a:p>
            <a:r>
              <a:rPr lang="en-US" dirty="0"/>
              <a:t>Further Study</a:t>
            </a:r>
            <a:br>
              <a:rPr lang="en-US" dirty="0"/>
            </a:br>
            <a:r>
              <a:rPr lang="en-US" dirty="0"/>
              <a:t>Certified Specialist of Spirits-</a:t>
            </a:r>
            <a:br>
              <a:rPr lang="en-US" dirty="0"/>
            </a:br>
            <a:r>
              <a:rPr lang="en-US" dirty="0"/>
              <a:t>SocietyOfWineEducators.org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7" t="15152"/>
          <a:stretch/>
        </p:blipFill>
        <p:spPr>
          <a:xfrm>
            <a:off x="330" y="2057400"/>
            <a:ext cx="9200338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59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Study</a:t>
            </a:r>
            <a:br>
              <a:rPr lang="en-US" dirty="0"/>
            </a:br>
            <a:r>
              <a:rPr lang="en-US" dirty="0"/>
              <a:t>Scotch – MaltMadness.com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002" y="1600200"/>
            <a:ext cx="77339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7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Study</a:t>
            </a:r>
            <a:br>
              <a:rPr lang="en-US" dirty="0"/>
            </a:br>
            <a:r>
              <a:rPr lang="en-US" dirty="0"/>
              <a:t>Scotch – Scotch Whisky Association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7" t="15152"/>
          <a:stretch/>
        </p:blipFill>
        <p:spPr>
          <a:xfrm>
            <a:off x="330" y="1905000"/>
            <a:ext cx="91400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5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Study</a:t>
            </a:r>
            <a:br>
              <a:rPr lang="en-US" dirty="0"/>
            </a:br>
            <a:r>
              <a:rPr lang="en-US" dirty="0"/>
              <a:t>International Whisky Competition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52"/>
          <a:stretch/>
        </p:blipFill>
        <p:spPr>
          <a:xfrm>
            <a:off x="-62323" y="1905000"/>
            <a:ext cx="92078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Distillation is the concentration of Alcohol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401094"/>
            <a:ext cx="5200650" cy="2924175"/>
          </a:xfrm>
        </p:spPr>
      </p:pic>
      <p:sp>
        <p:nvSpPr>
          <p:cNvPr id="6" name="TextBox 5"/>
          <p:cNvSpPr txBox="1"/>
          <p:nvPr/>
        </p:nvSpPr>
        <p:spPr>
          <a:xfrm>
            <a:off x="1143000" y="1600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Alcohol vaporizes at 40 degrees less than water so the alcohol goes up in vapor leaving the water behind.</a:t>
            </a:r>
          </a:p>
        </p:txBody>
      </p:sp>
    </p:spTree>
    <p:extLst>
      <p:ext uri="{BB962C8B-B14F-4D97-AF65-F5344CB8AC3E}">
        <p14:creationId xmlns:p14="http://schemas.microsoft.com/office/powerpoint/2010/main" val="242633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34" y="274638"/>
            <a:ext cx="5519315" cy="2932135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8997" cy="1143000"/>
          </a:xfrm>
        </p:spPr>
        <p:txBody>
          <a:bodyPr/>
          <a:lstStyle/>
          <a:p>
            <a:pPr eaLnBrk="1" hangingPunct="1"/>
            <a:r>
              <a:rPr lang="en-US" dirty="0"/>
              <a:t>Distilled Spirits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>
          <a:xfrm>
            <a:off x="342106" y="1417638"/>
            <a:ext cx="4040188" cy="182086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Column, Coffey or Continuous</a:t>
            </a:r>
          </a:p>
          <a:p>
            <a:pPr eaLnBrk="1" hangingPunct="1"/>
            <a:r>
              <a:rPr lang="en-US" dirty="0"/>
              <a:t>Grain Scotch and</a:t>
            </a:r>
          </a:p>
          <a:p>
            <a:pPr eaLnBrk="1" hangingPunct="1"/>
            <a:r>
              <a:rPr lang="en-US" dirty="0"/>
              <a:t>Blended Scotch</a:t>
            </a:r>
          </a:p>
          <a:p>
            <a:pPr eaLnBrk="1" hangingPunct="1"/>
            <a:r>
              <a:rPr lang="en-US" dirty="0"/>
              <a:t>Inexpensive, very efficient</a:t>
            </a:r>
          </a:p>
        </p:txBody>
      </p:sp>
      <p:sp>
        <p:nvSpPr>
          <p:cNvPr id="317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106" y="4509690"/>
            <a:ext cx="4141629" cy="196731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Pot Still</a:t>
            </a:r>
          </a:p>
          <a:p>
            <a:pPr eaLnBrk="1" hangingPunct="1"/>
            <a:r>
              <a:rPr lang="en-US" dirty="0"/>
              <a:t>Malt Scotch and</a:t>
            </a:r>
          </a:p>
          <a:p>
            <a:pPr eaLnBrk="1" hangingPunct="1"/>
            <a:r>
              <a:rPr lang="en-US" dirty="0" err="1"/>
              <a:t>Vatted</a:t>
            </a:r>
            <a:r>
              <a:rPr lang="en-US" dirty="0"/>
              <a:t> Malts</a:t>
            </a:r>
          </a:p>
          <a:p>
            <a:pPr eaLnBrk="1" hangingPunct="1"/>
            <a:r>
              <a:rPr lang="en-US" dirty="0"/>
              <a:t>Labor intensive and inefficient</a:t>
            </a:r>
          </a:p>
        </p:txBody>
      </p:sp>
      <p:pic>
        <p:nvPicPr>
          <p:cNvPr id="31751" name="Content Placeholder 4" descr="Spirits Scotch Stills at caol Ila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5803" y="3206773"/>
            <a:ext cx="4869577" cy="3651227"/>
          </a:xfrm>
        </p:spPr>
      </p:pic>
    </p:spTree>
    <p:extLst>
      <p:ext uri="{BB962C8B-B14F-4D97-AF65-F5344CB8AC3E}">
        <p14:creationId xmlns:p14="http://schemas.microsoft.com/office/powerpoint/2010/main" val="141104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Distilled Spirits</a:t>
            </a:r>
            <a:br>
              <a:rPr lang="en-US" dirty="0"/>
            </a:br>
            <a:r>
              <a:rPr lang="en-US" sz="3600" dirty="0">
                <a:solidFill>
                  <a:srgbClr val="FF0000"/>
                </a:solidFill>
              </a:rPr>
              <a:t>Virtually all the color comes from barrel aging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517558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/>
              <a:t>White (No Oak Aging) </a:t>
            </a:r>
          </a:p>
        </p:txBody>
      </p:sp>
      <p:sp>
        <p:nvSpPr>
          <p:cNvPr id="2970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100" y="1517558"/>
            <a:ext cx="4041775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Brown (Oak Aging)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6" t="52662" r="8416" b="-979"/>
          <a:stretch/>
        </p:blipFill>
        <p:spPr>
          <a:xfrm>
            <a:off x="3657600" y="2432451"/>
            <a:ext cx="5715000" cy="4458374"/>
          </a:xfrm>
          <a:prstGeom prst="rect">
            <a:avLst/>
          </a:prstGeom>
        </p:spPr>
      </p:pic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65526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Like all barrel aged spirits world wide most scotch is aged in used American Barrels, but younger barrels give more color</a:t>
            </a:r>
          </a:p>
          <a:p>
            <a:pPr eaLnBrk="1" hangingPunct="1"/>
            <a:r>
              <a:rPr lang="en-US" dirty="0"/>
              <a:t>Temperature</a:t>
            </a:r>
          </a:p>
          <a:p>
            <a:pPr eaLnBrk="1" hangingPunct="1"/>
            <a:r>
              <a:rPr lang="en-US" dirty="0"/>
              <a:t>Elevation</a:t>
            </a:r>
          </a:p>
          <a:p>
            <a:pPr eaLnBrk="1" hangingPunct="1"/>
            <a:r>
              <a:rPr lang="en-US" dirty="0"/>
              <a:t>Latitude</a:t>
            </a:r>
          </a:p>
          <a:p>
            <a:pPr eaLnBrk="1" hangingPunct="1"/>
            <a:r>
              <a:rPr lang="en-US" dirty="0"/>
              <a:t>What if anything was aging in the barrels before like sherry, port, </a:t>
            </a:r>
            <a:r>
              <a:rPr lang="en-US"/>
              <a:t>or sauternes</a:t>
            </a:r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19686" y="1500784"/>
            <a:ext cx="224731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Many factors impact a whisky’s color </a:t>
            </a:r>
          </a:p>
        </p:txBody>
      </p:sp>
    </p:spTree>
    <p:extLst>
      <p:ext uri="{BB962C8B-B14F-4D97-AF65-F5344CB8AC3E}">
        <p14:creationId xmlns:p14="http://schemas.microsoft.com/office/powerpoint/2010/main" val="218593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Scotch Whisky</a:t>
            </a:r>
          </a:p>
        </p:txBody>
      </p:sp>
      <p:pic>
        <p:nvPicPr>
          <p:cNvPr id="34819" name="Content Placeholder 4" descr="spirits scotch braveheartDM2610_468x309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4570413" cy="3017838"/>
          </a:xfrm>
        </p:spPr>
      </p:pic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Single Malt</a:t>
            </a:r>
          </a:p>
          <a:p>
            <a:pPr eaLnBrk="1" hangingPunct="1"/>
            <a:r>
              <a:rPr lang="en-US" dirty="0" err="1"/>
              <a:t>Vatted</a:t>
            </a:r>
            <a:r>
              <a:rPr lang="en-US" dirty="0"/>
              <a:t> Malt</a:t>
            </a:r>
          </a:p>
          <a:p>
            <a:pPr eaLnBrk="1" hangingPunct="1"/>
            <a:r>
              <a:rPr lang="en-US" dirty="0"/>
              <a:t>Blended</a:t>
            </a:r>
          </a:p>
          <a:p>
            <a:pPr eaLnBrk="1" hangingPunct="1"/>
            <a:r>
              <a:rPr lang="en-US" dirty="0"/>
              <a:t>Single Grain</a:t>
            </a:r>
          </a:p>
          <a:p>
            <a:pPr eaLnBrk="1" hangingPunct="1"/>
            <a:r>
              <a:rPr lang="en-US" dirty="0"/>
              <a:t>Peat</a:t>
            </a:r>
          </a:p>
          <a:p>
            <a:pPr eaLnBrk="1" hangingPunct="1"/>
            <a:r>
              <a:rPr lang="en-US" dirty="0"/>
              <a:t>Barley, Corn, Wheat, Rye</a:t>
            </a:r>
          </a:p>
          <a:p>
            <a:pPr eaLnBrk="1" hangingPunct="1"/>
            <a:r>
              <a:rPr lang="en-US" dirty="0"/>
              <a:t>Water</a:t>
            </a:r>
          </a:p>
          <a:p>
            <a:pPr eaLnBrk="1" hangingPunct="1"/>
            <a:r>
              <a:rPr lang="en-US" dirty="0"/>
              <a:t>Pot Stills</a:t>
            </a:r>
          </a:p>
          <a:p>
            <a:pPr eaLnBrk="1" hangingPunct="1"/>
            <a:r>
              <a:rPr lang="en-US" dirty="0"/>
              <a:t>Barrels – Used Bourbon most common</a:t>
            </a:r>
          </a:p>
          <a:p>
            <a:pPr eaLnBrk="1" hangingPunct="1"/>
            <a:r>
              <a:rPr lang="en-US" dirty="0"/>
              <a:t>Since 2007 must be bottled in Scotland</a:t>
            </a:r>
          </a:p>
        </p:txBody>
      </p:sp>
    </p:spTree>
    <p:extLst>
      <p:ext uri="{BB962C8B-B14F-4D97-AF65-F5344CB8AC3E}">
        <p14:creationId xmlns:p14="http://schemas.microsoft.com/office/powerpoint/2010/main" val="273844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Single Malt Scotch Whisky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20485" y="1470392"/>
            <a:ext cx="4800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Must come from only one Distillery</a:t>
            </a:r>
          </a:p>
          <a:p>
            <a:pPr eaLnBrk="1" hangingPunct="1"/>
            <a:r>
              <a:rPr lang="en-US" dirty="0"/>
              <a:t>Minimum 3 years aging</a:t>
            </a:r>
          </a:p>
          <a:p>
            <a:pPr eaLnBrk="1" hangingPunct="1"/>
            <a:r>
              <a:rPr lang="en-US" dirty="0"/>
              <a:t>Pot Distilled (column stills are only allowed for blended and grain whiskey</a:t>
            </a:r>
          </a:p>
          <a:p>
            <a:pPr eaLnBrk="1" hangingPunct="1"/>
            <a:r>
              <a:rPr lang="en-US" dirty="0"/>
              <a:t>Maximum distillation 65%</a:t>
            </a:r>
          </a:p>
          <a:p>
            <a:pPr eaLnBrk="1" hangingPunct="1"/>
            <a:r>
              <a:rPr lang="en-US" dirty="0"/>
              <a:t>Only made from Barley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584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85" y="1744663"/>
            <a:ext cx="3692829" cy="4238625"/>
          </a:xfrm>
        </p:spPr>
      </p:pic>
    </p:spTree>
    <p:extLst>
      <p:ext uri="{BB962C8B-B14F-4D97-AF65-F5344CB8AC3E}">
        <p14:creationId xmlns:p14="http://schemas.microsoft.com/office/powerpoint/2010/main" val="277855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Scotch Whisky Regions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Highland (</a:t>
            </a:r>
            <a:r>
              <a:rPr lang="en-US" dirty="0" err="1"/>
              <a:t>Perthshire</a:t>
            </a:r>
            <a:r>
              <a:rPr lang="en-US" dirty="0"/>
              <a:t>, Speyside, Northern Highlands, Islands) Over 80</a:t>
            </a:r>
          </a:p>
          <a:p>
            <a:pPr eaLnBrk="1" hangingPunct="1"/>
            <a:r>
              <a:rPr lang="en-US" dirty="0"/>
              <a:t>Islay 8 operating distilleries</a:t>
            </a:r>
          </a:p>
          <a:p>
            <a:pPr eaLnBrk="1" hangingPunct="1"/>
            <a:r>
              <a:rPr lang="en-US" dirty="0" err="1"/>
              <a:t>Campeltown</a:t>
            </a:r>
            <a:r>
              <a:rPr lang="en-US" dirty="0"/>
              <a:t> 3 distilleries but 6 labels</a:t>
            </a:r>
          </a:p>
          <a:p>
            <a:pPr eaLnBrk="1" hangingPunct="1"/>
            <a:r>
              <a:rPr lang="en-US" dirty="0"/>
              <a:t>Lowland 16 Distilleries, 4 single malt, 4 grain distilleries, 8 are no longer producing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584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54" y="1744663"/>
            <a:ext cx="3118891" cy="4238625"/>
          </a:xfrm>
        </p:spPr>
      </p:pic>
    </p:spTree>
    <p:extLst>
      <p:ext uri="{BB962C8B-B14F-4D97-AF65-F5344CB8AC3E}">
        <p14:creationId xmlns:p14="http://schemas.microsoft.com/office/powerpoint/2010/main" val="256175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785F-6BBD-49BC-9234-4B6491D9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21708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Inside the Highlands Eastern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656FC-990A-4E38-AF20-1F2F3650F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46238"/>
            <a:ext cx="41148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Mainly forgotten about but can produce seaside malts without the peat</a:t>
            </a:r>
          </a:p>
          <a:p>
            <a:pPr marL="0" indent="0">
              <a:buNone/>
            </a:pPr>
            <a:r>
              <a:rPr lang="en-US" dirty="0"/>
              <a:t>Glen </a:t>
            </a:r>
            <a:r>
              <a:rPr lang="en-US" dirty="0" err="1"/>
              <a:t>Garioch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Lochnagar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Old </a:t>
            </a:r>
            <a:r>
              <a:rPr lang="en-US" dirty="0" err="1"/>
              <a:t>Fettercairn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Glencadam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Draftmill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Cameronbridge</a:t>
            </a:r>
            <a:r>
              <a:rPr lang="en-US" dirty="0"/>
              <a:t> -Grain</a:t>
            </a:r>
          </a:p>
          <a:p>
            <a:pPr marL="0" indent="0">
              <a:buNone/>
            </a:pPr>
            <a:r>
              <a:rPr lang="en-US" dirty="0"/>
              <a:t>5 Ghost Distilleries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729A4-741B-4368-93E0-A7D931BD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08" y="0"/>
            <a:ext cx="4804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6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672</Words>
  <Application>Microsoft Office PowerPoint</Application>
  <PresentationFormat>On-screen Show (4:3)</PresentationFormat>
  <Paragraphs>162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Alcoholic Beverage Classes Distilled Spirits 2017</vt:lpstr>
      <vt:lpstr>Spirits all start out in two ways</vt:lpstr>
      <vt:lpstr>Distillation is the concentration of Alcohol</vt:lpstr>
      <vt:lpstr>Distilled Spirits</vt:lpstr>
      <vt:lpstr>Distilled Spirits Virtually all the color comes from barrel aging</vt:lpstr>
      <vt:lpstr>Scotch Whisky</vt:lpstr>
      <vt:lpstr>Single Malt Scotch Whisky</vt:lpstr>
      <vt:lpstr>Scotch Whisky Regions</vt:lpstr>
      <vt:lpstr>Inside the Highlands Eastern</vt:lpstr>
      <vt:lpstr>Inside the Highlands Speyside</vt:lpstr>
      <vt:lpstr>Inside the Highlands Perthshire</vt:lpstr>
      <vt:lpstr>Inside the Highlands Northern</vt:lpstr>
      <vt:lpstr>Inside the Highlands Islands</vt:lpstr>
      <vt:lpstr>Islay the Island of Peat</vt:lpstr>
      <vt:lpstr>Peat</vt:lpstr>
      <vt:lpstr>Single Malt Scotch Whisky</vt:lpstr>
      <vt:lpstr>Single Malt Scotch Whisky</vt:lpstr>
      <vt:lpstr>Vatted Malt Scotch Whisky</vt:lpstr>
      <vt:lpstr>Blended Scotch Whisky</vt:lpstr>
      <vt:lpstr>Single Grain Scotch Whisky</vt:lpstr>
      <vt:lpstr>Further Study BarSmarts.com – Online and live bartender certifications.</vt:lpstr>
      <vt:lpstr>Further Study Certified Specialist of Spirits- SocietyOfWineEducators.org</vt:lpstr>
      <vt:lpstr>Further Study Scotch – MaltMadness.com</vt:lpstr>
      <vt:lpstr>Further Study Scotch – Scotch Whisky Association</vt:lpstr>
      <vt:lpstr>Further Study International Whisky Competition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Preparatory Classes for Certified Exams From the Court of Master Sommeliers 2010</dc:title>
  <dc:creator>Dell Studio  XPS</dc:creator>
  <cp:lastModifiedBy>John Paddon</cp:lastModifiedBy>
  <cp:revision>40</cp:revision>
  <dcterms:created xsi:type="dcterms:W3CDTF">2010-07-15T02:47:43Z</dcterms:created>
  <dcterms:modified xsi:type="dcterms:W3CDTF">2017-07-01T20:55:06Z</dcterms:modified>
</cp:coreProperties>
</file>